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Barlow Bold" pitchFamily="2" charset="0"/>
      <p:bold r:id="rId23"/>
      <p:italic r:id="rId24"/>
      <p:boldItalic r:id="rId25"/>
    </p:embeddedFont>
    <p:embeddedFont>
      <p:font typeface="Barlow Medium" pitchFamily="2" charset="0"/>
      <p:regular r:id="rId26"/>
    </p:embeddedFont>
    <p:embeddedFont>
      <p:font typeface="Bebas Neue Cyrillic" panose="02000506000000020004" pitchFamily="2" charset="0"/>
      <p:regular r:id="rId27"/>
    </p:embeddedFont>
    <p:embeddedFont>
      <p:font typeface="Bebas Neue Pro" panose="020B0406020202050201" pitchFamily="34" charset="0"/>
      <p:regular r:id="rId28"/>
      <p:bold r:id="rId29"/>
      <p:italic r:id="rId30"/>
      <p:boldItalic r:id="rId31"/>
    </p:embeddedFont>
    <p:embeddedFont>
      <p:font typeface="Bebas Neue Pro Book" panose="020B0406020202050201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ilena SemiBold" pitchFamily="2" charset="0"/>
      <p:regular r:id="rId37"/>
      <p:bold r:id="rId38"/>
    </p:embeddedFont>
    <p:embeddedFont>
      <p:font typeface="Filena Thin" pitchFamily="2" charset="0"/>
      <p:regular r:id="rId39"/>
    </p:embeddedFont>
    <p:embeddedFont>
      <p:font typeface="Montserrat" pitchFamily="2" charset="0"/>
      <p:regular r:id="rId40"/>
      <p:bold r:id="rId41"/>
      <p:italic r:id="rId42"/>
      <p:boldItalic r:id="rId43"/>
    </p:embeddedFont>
  </p:embeddedFontLst>
  <p:defaultTextStyle>
    <a:defPPr>
      <a:defRPr lang="ru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5F891D"/>
    <a:srgbClr val="5F68A5"/>
    <a:srgbClr val="F3F4E9"/>
    <a:srgbClr val="D4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7"/>
    <p:restoredTop sz="94610"/>
  </p:normalViewPr>
  <p:slideViewPr>
    <p:cSldViewPr snapToGrid="0" snapToObjects="1">
      <p:cViewPr>
        <p:scale>
          <a:sx n="90" d="100"/>
          <a:sy n="90" d="100"/>
        </p:scale>
        <p:origin x="14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6.png"/><Relationship Id="rId10" Type="http://schemas.openxmlformats.org/officeDocument/2006/relationships/image" Target="../media/image37.sv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6244709" y="231517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 err="1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А</a:t>
            </a:r>
            <a:r>
              <a:rPr lang="ru-RU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с</a:t>
            </a:r>
            <a:r>
              <a:rPr lang="en-US" sz="4800" b="1" dirty="0" err="1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социация</a:t>
            </a: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 Цифровых Технологий </a:t>
            </a:r>
            <a:r>
              <a:rPr lang="en-US" sz="4800" b="1" dirty="0" err="1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и</a:t>
            </a: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800" b="1" dirty="0" err="1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Инноваций</a:t>
            </a:r>
            <a:r>
              <a:rPr lang="ru-RU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 «</a:t>
            </a:r>
            <a:r>
              <a:rPr lang="ru-RU" sz="4800" b="1" dirty="0" err="1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Кибер</a:t>
            </a:r>
            <a:r>
              <a:rPr lang="ru-RU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 Инновации»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5398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5F891D"/>
                </a:solidFill>
                <a:latin typeface="Filena Thin" pitchFamily="2" charset="0"/>
                <a:ea typeface="Barlow Bold" pitchFamily="34" charset="-122"/>
                <a:cs typeface="Barlow Bold" pitchFamily="34" charset="-120"/>
              </a:rPr>
              <a:t>Кибер Инновации</a:t>
            </a:r>
            <a:endParaRPr lang="en-US" sz="4000" dirty="0">
              <a:solidFill>
                <a:srgbClr val="5F891D"/>
              </a:solidFill>
              <a:latin typeface="Filena Thin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52210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Руководство по фирменному стилю и визуальной идентичности бренда</a:t>
            </a:r>
            <a:endParaRPr lang="en-US" sz="2800" dirty="0"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0"/>
                    </a14:imgEffect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758309" y="153400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Применение на различных фонах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500914"/>
            <a:ext cx="21627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Filena Thin" pitchFamily="2" charset="0"/>
                <a:ea typeface="Barlow Bold" pitchFamily="34" charset="-122"/>
                <a:cs typeface="Barlow Bold" pitchFamily="34" charset="-120"/>
              </a:rPr>
              <a:t>Светлый фон</a:t>
            </a:r>
            <a:endParaRPr lang="en-US" sz="2800" dirty="0">
              <a:solidFill>
                <a:srgbClr val="5F891D"/>
              </a:solidFill>
              <a:latin typeface="Filena Thin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073723"/>
            <a:ext cx="2162770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Используйте полноцветную версию логотипа с зеленым треугольником и фиолетовым текстом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457337" y="3500914"/>
            <a:ext cx="21627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Filena Thin" pitchFamily="2" charset="0"/>
                <a:ea typeface="Barlow Bold" pitchFamily="34" charset="-122"/>
                <a:cs typeface="Barlow Bold" pitchFamily="34" charset="-120"/>
              </a:rPr>
              <a:t>Темный фон</a:t>
            </a:r>
            <a:endParaRPr lang="en-US" sz="2800" dirty="0">
              <a:solidFill>
                <a:srgbClr val="5F891D"/>
              </a:solidFill>
              <a:latin typeface="Filena Thin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57337" y="4073723"/>
            <a:ext cx="2162770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Применяйте инвертированную версию с белым текстом для максимальной читаемости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56365" y="3500914"/>
            <a:ext cx="22443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Filena Thin" pitchFamily="2" charset="0"/>
                <a:ea typeface="Barlow Bold" pitchFamily="34" charset="-122"/>
                <a:cs typeface="Barlow Bold" pitchFamily="34" charset="-120"/>
              </a:rPr>
              <a:t>Цветной фон</a:t>
            </a:r>
            <a:endParaRPr lang="en-US" sz="2800" dirty="0">
              <a:solidFill>
                <a:srgbClr val="5F891D"/>
              </a:solidFill>
              <a:latin typeface="Filena Thin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56365" y="4073723"/>
            <a:ext cx="224432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Выбирайте монохромную версию логотипа, обеспечивающую достаточный контраст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6444736" y="88762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Типографические правила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4055" y="2352199"/>
            <a:ext cx="30480" cy="527554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6689943" y="2542059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6256584" y="2255758"/>
            <a:ext cx="576000" cy="612000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1</a:t>
            </a:r>
          </a:p>
        </p:txBody>
      </p:sp>
      <p:sp>
        <p:nvSpPr>
          <p:cNvPr id="8" name="Text 5"/>
          <p:cNvSpPr/>
          <p:nvPr/>
        </p:nvSpPr>
        <p:spPr>
          <a:xfrm>
            <a:off x="7571661" y="2426613"/>
            <a:ext cx="39639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Заголовки первого уровня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71661" y="291274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Bebas Neue, 48-72pt, Soft Purple-Blue </a:t>
            </a:r>
            <a:r>
              <a:rPr lang="en-US" dirty="0" err="1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или</a:t>
            </a: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 </a:t>
            </a:r>
            <a:endParaRPr lang="ru-RU" dirty="0">
              <a:solidFill>
                <a:srgbClr val="151515"/>
              </a:solidFill>
              <a:latin typeface="Filena Thin" pitchFamily="2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Almost Black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01671" y="3992454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1" name="Shape 8"/>
          <p:cNvSpPr/>
          <p:nvPr/>
        </p:nvSpPr>
        <p:spPr>
          <a:xfrm>
            <a:off x="6256584" y="3692723"/>
            <a:ext cx="576000" cy="612000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2</a:t>
            </a:r>
          </a:p>
        </p:txBody>
      </p:sp>
      <p:sp>
        <p:nvSpPr>
          <p:cNvPr id="13" name="Text 10"/>
          <p:cNvSpPr/>
          <p:nvPr/>
        </p:nvSpPr>
        <p:spPr>
          <a:xfrm>
            <a:off x="7571661" y="3838577"/>
            <a:ext cx="39439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Заголовки второго уровня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71661" y="4253270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Bebas Neue Cyrillic, 36-48pt, Fresh Olive для акцентов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01671" y="5332979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6584" y="5033248"/>
            <a:ext cx="576000" cy="612000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3</a:t>
            </a:r>
          </a:p>
        </p:txBody>
      </p:sp>
      <p:sp>
        <p:nvSpPr>
          <p:cNvPr id="18" name="Text 15"/>
          <p:cNvSpPr/>
          <p:nvPr/>
        </p:nvSpPr>
        <p:spPr>
          <a:xfrm>
            <a:off x="7571661" y="51648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Основной текст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71661" y="5593794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Filena, 14-16pt, Almost Black на светлом фоне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701671" y="6649754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21" name="Shape 18"/>
          <p:cNvSpPr/>
          <p:nvPr/>
        </p:nvSpPr>
        <p:spPr>
          <a:xfrm>
            <a:off x="6256584" y="6373773"/>
            <a:ext cx="576000" cy="612000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4</a:t>
            </a:r>
          </a:p>
        </p:txBody>
      </p:sp>
      <p:sp>
        <p:nvSpPr>
          <p:cNvPr id="23" name="Text 20"/>
          <p:cNvSpPr/>
          <p:nvPr/>
        </p:nvSpPr>
        <p:spPr>
          <a:xfrm>
            <a:off x="7571661" y="6505339"/>
            <a:ext cx="35429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Подписи и примечания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71661" y="6934319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Spectre, 10-12pt, оттенки серого для второстепенной информации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5097"/>
            <a:ext cx="8721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Корпоративный мерчандайз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2107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Фирменная продукция ассоциации создает единый визуальный образ и усиливает узнаваемость бренда на мероприятиях и в повседневном использовании.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2997994"/>
            <a:ext cx="4250650" cy="425065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815" y="2997994"/>
            <a:ext cx="4250650" cy="42506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702" y="2997994"/>
            <a:ext cx="4250650" cy="4250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5490" y="1765449"/>
            <a:ext cx="124840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Расширенный ассортимент мерчандайза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01211" y="32423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Канцелярия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1211" y="4599983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Блокноты, ручки, папки с фирменным логотипом для деловых встреч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19819" y="3242304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Технологические аксессуары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9819" y="4664365"/>
            <a:ext cx="4190762" cy="762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USB-накопители, коврики для мыши, наклейки для ноутбуков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81329" y="32423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Мероприятия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1329" y="4599983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Бейджи, ланьярды, баннеры для конференций и выставок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6192322" y="884873"/>
            <a:ext cx="7466171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Цифровые коммуникации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2322" y="1850946"/>
            <a:ext cx="3765232" cy="2968704"/>
          </a:xfrm>
          <a:prstGeom prst="roundRect">
            <a:avLst>
              <a:gd name="adj" fmla="val 10192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633" y="2060258"/>
            <a:ext cx="605076" cy="6050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7964" y="2226588"/>
            <a:ext cx="272296" cy="27229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01633" y="2867025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Email-подпись</a:t>
            </a:r>
            <a:endParaRPr lang="en-US" sz="3200" dirty="0">
              <a:solidFill>
                <a:srgbClr val="5F891D"/>
              </a:solidFill>
            </a:endParaRPr>
          </a:p>
        </p:txBody>
      </p:sp>
      <p:sp>
        <p:nvSpPr>
          <p:cNvPr id="8" name="Text 3"/>
          <p:cNvSpPr/>
          <p:nvPr/>
        </p:nvSpPr>
        <p:spPr>
          <a:xfrm>
            <a:off x="6401633" y="3319701"/>
            <a:ext cx="3346609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Используйте компактную версию логотипа размером 120x40px, основные цвета для текста и ссылок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10159246" y="1850946"/>
            <a:ext cx="3765232" cy="2968704"/>
          </a:xfrm>
          <a:prstGeom prst="roundRect">
            <a:avLst>
              <a:gd name="adj" fmla="val 10192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558" y="2060258"/>
            <a:ext cx="605076" cy="60507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4888" y="2226588"/>
            <a:ext cx="272296" cy="2722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68558" y="2867025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Социальные сети</a:t>
            </a:r>
            <a:endParaRPr lang="en-US" sz="3200" dirty="0">
              <a:solidFill>
                <a:srgbClr val="5F891D"/>
              </a:solidFill>
            </a:endParaRPr>
          </a:p>
        </p:txBody>
      </p:sp>
      <p:sp>
        <p:nvSpPr>
          <p:cNvPr id="13" name="Text 6"/>
          <p:cNvSpPr/>
          <p:nvPr/>
        </p:nvSpPr>
        <p:spPr>
          <a:xfrm>
            <a:off x="10368558" y="3319701"/>
            <a:ext cx="334660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Аватар 400x400px, обложки с адаптированным логотипом и фирменными цветами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6192322" y="5021342"/>
            <a:ext cx="7732157" cy="2323386"/>
          </a:xfrm>
          <a:prstGeom prst="roundRect">
            <a:avLst>
              <a:gd name="adj" fmla="val 13023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1633" y="5230654"/>
            <a:ext cx="605076" cy="60507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7964" y="5396984"/>
            <a:ext cx="272296" cy="27229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01633" y="6037421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Веб-сайт</a:t>
            </a:r>
            <a:endParaRPr lang="en-US" sz="3200" dirty="0">
              <a:solidFill>
                <a:srgbClr val="5F891D"/>
              </a:solidFill>
            </a:endParaRPr>
          </a:p>
        </p:txBody>
      </p:sp>
      <p:sp>
        <p:nvSpPr>
          <p:cNvPr id="18" name="Text 9"/>
          <p:cNvSpPr/>
          <p:nvPr/>
        </p:nvSpPr>
        <p:spPr>
          <a:xfrm>
            <a:off x="6401633" y="6490097"/>
            <a:ext cx="731353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Адаптивный дизайн с соблюдением цветовой палитры и типографики бренда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91047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Презентационные материалы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142292"/>
            <a:ext cx="490751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Шаблоны для презентаций</a:t>
            </a:r>
            <a:endParaRPr lang="en-US" sz="36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786420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Создавайте профессиональные презентации, используя фирменные шаблоны: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67474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Титульный слайд с логотипом в правом верхнем углу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09717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Фон Sandy Pearl с акцентами Soft Purple-Blue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51961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Заголовки в Bebas Neue, текст в Filena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4942046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Иконки и инфографика в Fresh Olive для выделения ключевых моментов</a:t>
            </a:r>
            <a:endParaRPr lang="en-US" sz="2000" dirty="0">
              <a:solidFill>
                <a:srgbClr val="151515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57" y="2169439"/>
            <a:ext cx="4928235" cy="4765752"/>
          </a:xfrm>
          <a:prstGeom prst="rect">
            <a:avLst/>
          </a:prstGeom>
          <a:solidFill>
            <a:srgbClr val="F3F4E9"/>
          </a:solidFill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758309" y="3593187"/>
            <a:ext cx="65537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F68A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Печатные материалы</a:t>
            </a:r>
            <a:endParaRPr lang="en-US" sz="4450" dirty="0">
              <a:solidFill>
                <a:srgbClr val="5F68A5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4630817"/>
            <a:ext cx="4226838" cy="2713792"/>
          </a:xfrm>
          <a:prstGeom prst="roundRect">
            <a:avLst>
              <a:gd name="adj" fmla="val 5391"/>
            </a:avLst>
          </a:prstGeom>
          <a:solidFill>
            <a:srgbClr val="F3F4E9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6804" y="4877872"/>
            <a:ext cx="30063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Визитные карточки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96804" y="536400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Формат 90x50mm, логотип на лицевой стороне, контакты на обратной. Используйте матовую ламинацию.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8" name="Shape 4"/>
          <p:cNvSpPr/>
          <p:nvPr/>
        </p:nvSpPr>
        <p:spPr>
          <a:xfrm>
            <a:off x="5201722" y="4630817"/>
            <a:ext cx="4226838" cy="2713792"/>
          </a:xfrm>
          <a:prstGeom prst="roundRect">
            <a:avLst>
              <a:gd name="adj" fmla="val 5391"/>
            </a:avLst>
          </a:prstGeom>
          <a:solidFill>
            <a:srgbClr val="F3F4E9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540216" y="4877872"/>
            <a:ext cx="31299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Бланки и документы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540216" y="536400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Формат A4, логотип в шапке, цветовая полоса Fresh Olive внизу страницы.</a:t>
            </a:r>
            <a:endParaRPr lang="en-US" sz="2000" dirty="0">
              <a:solidFill>
                <a:srgbClr val="151515"/>
              </a:solidFill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45134" y="4630817"/>
            <a:ext cx="4226957" cy="2713792"/>
          </a:xfrm>
          <a:prstGeom prst="roundRect">
            <a:avLst>
              <a:gd name="adj" fmla="val 5391"/>
            </a:avLst>
          </a:prstGeom>
          <a:solidFill>
            <a:srgbClr val="F3F4E9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983629" y="4877872"/>
            <a:ext cx="30752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Брошюры и буклеты</a:t>
            </a:r>
            <a:endParaRPr lang="en-US" sz="36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83629" y="5364004"/>
            <a:ext cx="36414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Сбалансированное использование всех фирменных цветов, высококачественная печать на плотной бумаге.</a:t>
            </a:r>
            <a:endParaRPr lang="en-US" sz="2000" dirty="0">
              <a:solidFill>
                <a:srgbClr val="15151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6244709" y="8205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Фотостиль и визуальные элементы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4709" y="2570917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787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Фотография</a:t>
            </a:r>
            <a:endParaRPr lang="en-US" sz="28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44514" y="3273623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Современные, яркие снимки технологий, людей за работой, инновационных пространств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47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4400193"/>
            <a:ext cx="35548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Графические элементы</a:t>
            </a:r>
            <a:endParaRPr lang="en-US" sz="28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44514" y="4886325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Геометрические фигуры, вдохновленные логотипом: треугольники, круги, линии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4709" y="579632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514" y="601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Паттерны</a:t>
            </a:r>
            <a:endParaRPr lang="en-US" sz="28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44514" y="6499027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Тонкие повторяющиеся элементы в фирменных цветах для фонов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6957" y="888087"/>
            <a:ext cx="88888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5F68A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Иконография и инфографика</a:t>
            </a:r>
            <a:endParaRPr lang="en-US" sz="4400" dirty="0">
              <a:solidFill>
                <a:srgbClr val="5F68A5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69438"/>
            <a:ext cx="4928235" cy="4928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14229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Стиль иконок</a:t>
            </a:r>
            <a:endParaRPr lang="en-US" sz="2650" dirty="0">
              <a:solidFill>
                <a:srgbClr val="5F891D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22802" y="278642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Используйте минималистичные иконки в линейном стиле: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22802" y="332803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Толщина линий 2-3px для оптимальной читаемости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22802" y="3750469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Цвета: Fresh Olive для активных элементов, Almost Black для базовых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22802" y="451961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Закругленные углы для соответствия общему стилю бренда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22802" y="494204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Единообразный размер и пропорции во всех материалах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67026"/>
            <a:ext cx="7959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Контроль качества бренда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437924"/>
            <a:ext cx="6448544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309" y="2170482"/>
            <a:ext cx="6448544" cy="121920"/>
          </a:xfrm>
          <a:prstGeom prst="rect">
            <a:avLst/>
          </a:prstGeom>
          <a:solidFill>
            <a:srgbClr val="F3F4E9"/>
          </a:solidFill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113002"/>
            <a:ext cx="649962" cy="649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52565" y="22755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364" y="2979539"/>
            <a:ext cx="39806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Согласование материалов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005364" y="3465671"/>
            <a:ext cx="5954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Все брендированные материалы должны быть утверждены отделом маркетинга перед публикацией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23428" y="2437924"/>
            <a:ext cx="6448663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3428" y="2169162"/>
            <a:ext cx="6448663" cy="121920"/>
          </a:xfrm>
          <a:prstGeom prst="rect">
            <a:avLst/>
          </a:prstGeom>
          <a:solidFill>
            <a:srgbClr val="F3F4E9"/>
          </a:solidFill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113002"/>
            <a:ext cx="649962" cy="649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17803" y="22755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670483" y="29795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Файлы-источники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7670483" y="3465671"/>
            <a:ext cx="59545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Используйте только официальные файлы логотипов и шаблонов из корпоративного облачного хранилища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758309" y="5294352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309" y="5006993"/>
            <a:ext cx="6448544" cy="121920"/>
          </a:xfrm>
          <a:prstGeom prst="rect">
            <a:avLst/>
          </a:prstGeom>
          <a:solidFill>
            <a:srgbClr val="F3F4E9"/>
          </a:solidFill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969431"/>
            <a:ext cx="649962" cy="64996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52565" y="5131951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1005364" y="5835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Регулярный аудит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1005364" y="6322100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Ежеквартальная проверка соответствия всех брендированных материалов гайдлайнам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21" name="Shape 13"/>
          <p:cNvSpPr/>
          <p:nvPr/>
        </p:nvSpPr>
        <p:spPr>
          <a:xfrm>
            <a:off x="7423428" y="5294352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3428" y="5003081"/>
            <a:ext cx="6448663" cy="121920"/>
          </a:xfrm>
          <a:prstGeom prst="rect">
            <a:avLst/>
          </a:prstGeom>
          <a:solidFill>
            <a:srgbClr val="F3F4E9"/>
          </a:solidFill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969431"/>
            <a:ext cx="649962" cy="64996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517803" y="5131951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15"/>
          <p:cNvSpPr/>
          <p:nvPr/>
        </p:nvSpPr>
        <p:spPr>
          <a:xfrm>
            <a:off x="7670483" y="5835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Обратная связь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7670483" y="6322100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Сообщайте о нарушениях или предложениях по улучшению на brand@cyberinnovation.org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9730" y="560065"/>
            <a:ext cx="4316360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О нашем бренде</a:t>
            </a:r>
            <a:endParaRPr lang="en-US" sz="54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107281" y="1694617"/>
            <a:ext cx="5755362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Современность и технологичность</a:t>
            </a:r>
            <a:endParaRPr lang="en-US" sz="3200" dirty="0">
              <a:solidFill>
                <a:srgbClr val="5F891D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050520" y="3027645"/>
            <a:ext cx="637853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Ассоциация Цифровых Технологий и Инноваций "Кибер Инновации" объединяет профессионалов в области цифровых технологий. Наш фирменный стиль отражает инновационный подход, сохраняя лаконичность и профессионализм.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50520" y="4793938"/>
            <a:ext cx="637853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Визуальная идентичность построена на принципах современного дизайна с акцентом на технологичность и доступность.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B6C122-D8D6-0548-B241-F21CCC6E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70" y="731750"/>
            <a:ext cx="7188862" cy="66384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063" y="1156805"/>
            <a:ext cx="75472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Контактная информация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41035"/>
            <a:ext cx="6292572" cy="3435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7139" y="2363510"/>
            <a:ext cx="62925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Ассоциация Цифровых Технологий </a:t>
            </a:r>
            <a:r>
              <a:rPr lang="en-US" sz="2800" b="1" dirty="0" err="1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и</a:t>
            </a:r>
            <a:r>
              <a:rPr lang="en-US" sz="2800" b="1" dirty="0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800" b="1" dirty="0" err="1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Инноваций</a:t>
            </a:r>
            <a:r>
              <a:rPr lang="en-US" sz="2800" b="1" dirty="0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ru-RU" sz="2800" b="1" dirty="0">
                <a:solidFill>
                  <a:srgbClr val="5F891D"/>
                </a:solidFill>
                <a:latin typeface="Bebas Neue Pro Book" panose="020B0406020202050201" pitchFamily="34" charset="0"/>
                <a:ea typeface="Barlow Bold" pitchFamily="34" charset="-122"/>
                <a:cs typeface="Barlow Bold" pitchFamily="34" charset="-120"/>
              </a:rPr>
              <a:t> «</a:t>
            </a:r>
            <a:r>
              <a:rPr lang="ru-RU" sz="2800" b="1" dirty="0" err="1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Кибер</a:t>
            </a:r>
            <a:r>
              <a:rPr lang="ru-RU" sz="2800" b="1" dirty="0">
                <a:solidFill>
                  <a:srgbClr val="5F891D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 Инновации</a:t>
            </a:r>
            <a:r>
              <a:rPr lang="ru-RU" sz="2800" b="1" dirty="0">
                <a:solidFill>
                  <a:srgbClr val="5F891D"/>
                </a:solidFill>
                <a:latin typeface="Bebas Neue Pro Book" panose="020B0406020202050201" pitchFamily="34" charset="0"/>
                <a:ea typeface="Barlow Bold" pitchFamily="34" charset="-122"/>
                <a:cs typeface="Barlow Bold" pitchFamily="34" charset="-120"/>
              </a:rPr>
              <a:t>»</a:t>
            </a:r>
            <a:endParaRPr lang="en-US" sz="2800" b="1" dirty="0">
              <a:solidFill>
                <a:srgbClr val="5F891D"/>
              </a:solidFill>
              <a:latin typeface="Filena SemiBold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7139" y="3765708"/>
            <a:ext cx="6292572" cy="34647"/>
          </a:xfrm>
          <a:prstGeom prst="rect">
            <a:avLst/>
          </a:prstGeom>
          <a:solidFill>
            <a:srgbClr val="151515">
              <a:alpha val="98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587139" y="44120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Для вопросов по использованию фирменного стиля: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7139" y="49537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3F4E9"/>
                </a:solidFill>
                <a:highlight>
                  <a:srgbClr val="5F68A5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brand@cyberinnovation.org</a:t>
            </a:r>
            <a:endParaRPr lang="en-US" sz="2000" dirty="0">
              <a:solidFill>
                <a:srgbClr val="F3F4E9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587139" y="549533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Запросы на брендированные материалы: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7139" y="603694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3F4E9"/>
                </a:solidFill>
                <a:highlight>
                  <a:srgbClr val="5F891D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materials@cyberinnovation.org</a:t>
            </a:r>
            <a:endParaRPr lang="en-US" sz="2000" dirty="0">
              <a:solidFill>
                <a:srgbClr val="F3F4E9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7139" y="657856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Спасибо за соблюдение стандартов бренда!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6110883" y="632698"/>
            <a:ext cx="5172789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Типографика бренда</a:t>
            </a:r>
            <a:endParaRPr lang="en-US" sz="365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10883" y="1487210"/>
            <a:ext cx="7895034" cy="85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Для ассоциации предложено четыре шрифта, каждый из которых передает современность и технологичность бренда, сохраняя лаконичность и официальный настрой.</a:t>
            </a:r>
            <a:endParaRPr lang="en-US" dirty="0">
              <a:latin typeface="Filena Thin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10883" y="2544366"/>
            <a:ext cx="7895034" cy="1057989"/>
          </a:xfrm>
          <a:prstGeom prst="roundRect">
            <a:avLst>
              <a:gd name="adj" fmla="val 25297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96858" y="273034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Bebas Neue</a:t>
            </a:r>
            <a:endParaRPr lang="en-US" sz="2400" b="1" dirty="0">
              <a:latin typeface="Bebas Neue Pro" panose="020B0406020202050201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96858" y="3130868"/>
            <a:ext cx="752308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Bebas Neue Pro Book" panose="020B0406020202050201" pitchFamily="34" charset="0"/>
                <a:ea typeface="Montserrat" pitchFamily="34" charset="-122"/>
                <a:cs typeface="Montserrat" pitchFamily="34" charset="-120"/>
              </a:rPr>
              <a:t>Основной шрифт для заголовков и акцентов. Передает силу и уверенность.</a:t>
            </a:r>
            <a:endParaRPr lang="en-US" sz="2400" dirty="0">
              <a:latin typeface="Bebas Neue Pro Book" panose="020B0406020202050201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10883" y="3780711"/>
            <a:ext cx="7895034" cy="1057989"/>
          </a:xfrm>
          <a:prstGeom prst="roundRect">
            <a:avLst>
              <a:gd name="adj" fmla="val 25297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6858" y="3966686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ebas Neue Cyrillic" panose="02000506000000020004" pitchFamily="2" charset="0"/>
                <a:ea typeface="Barlow Bold" pitchFamily="34" charset="-122"/>
                <a:cs typeface="Barlow Bold" pitchFamily="34" charset="-120"/>
              </a:rPr>
              <a:t>Bebas Neue </a:t>
            </a:r>
            <a:r>
              <a:rPr lang="en-US" sz="2000" b="1" dirty="0">
                <a:solidFill>
                  <a:srgbClr val="384653"/>
                </a:solidFill>
                <a:latin typeface="Bebas Neue Cyrillic" panose="02000506000000020004" pitchFamily="2" charset="0"/>
                <a:ea typeface="Barlow Bold" pitchFamily="34" charset="-122"/>
                <a:cs typeface="Barlow Bold" pitchFamily="34" charset="-120"/>
              </a:rPr>
              <a:t>Cyrillic</a:t>
            </a:r>
            <a:endParaRPr lang="en-US" sz="2000" dirty="0">
              <a:latin typeface="Bebas Neue Cyrillic" panose="02000506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96858" y="4367213"/>
            <a:ext cx="752308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Bebas Neue Cyrillic" panose="02000506000000020004" pitchFamily="2" charset="0"/>
                <a:ea typeface="Montserrat" pitchFamily="34" charset="-122"/>
                <a:cs typeface="Montserrat" pitchFamily="34" charset="-120"/>
              </a:rPr>
              <a:t>Кириллическая версия для русскоязычного контента с сохранением стиля.</a:t>
            </a:r>
            <a:endParaRPr lang="en-US" sz="2000" dirty="0">
              <a:latin typeface="Bebas Neue Cyrillic" panose="02000506000000020004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10883" y="5017056"/>
            <a:ext cx="7895034" cy="1343501"/>
          </a:xfrm>
          <a:prstGeom prst="roundRect">
            <a:avLst>
              <a:gd name="adj" fmla="val 19921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6858" y="520303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Filena Thin" pitchFamily="2" charset="0"/>
                <a:ea typeface="Barlow Bold" pitchFamily="34" charset="-122"/>
              </a:rPr>
              <a:t>Barlow</a:t>
            </a:r>
            <a:endParaRPr lang="en-US" sz="1800" dirty="0">
              <a:latin typeface="Filena Thin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96858" y="5603558"/>
            <a:ext cx="7523083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Современный геометрический шрифт для подзаголовков и специальных элементов.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10883" y="6538913"/>
            <a:ext cx="7895034" cy="1057989"/>
          </a:xfrm>
          <a:prstGeom prst="roundRect">
            <a:avLst>
              <a:gd name="adj" fmla="val 25297"/>
            </a:avLst>
          </a:prstGeom>
          <a:solidFill>
            <a:srgbClr val="F3F4E9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96858" y="6724888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Filena SemiBold" pitchFamily="2" charset="0"/>
                <a:ea typeface="Barlow Bold" pitchFamily="34" charset="-122"/>
                <a:cs typeface="Barlow Bold" pitchFamily="34" charset="-120"/>
              </a:rPr>
              <a:t>Filena</a:t>
            </a:r>
            <a:endParaRPr lang="en-US" sz="2000" b="1" dirty="0">
              <a:latin typeface="Filena SemiBold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96858" y="7125414"/>
            <a:ext cx="752308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Filena SemiBold" pitchFamily="2" charset="0"/>
                <a:ea typeface="Montserrat" pitchFamily="34" charset="-122"/>
                <a:cs typeface="Montserrat" pitchFamily="34" charset="-120"/>
              </a:rPr>
              <a:t>Универсальный шрифт для основного текста и документов.</a:t>
            </a:r>
            <a:endParaRPr lang="en-US" sz="2000" b="1" dirty="0">
              <a:latin typeface="Filena Semi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030" y="488156"/>
            <a:ext cx="6907530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Основная цветовая палитра</a:t>
            </a:r>
            <a:endParaRPr lang="en-US" sz="365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1030" y="1426845"/>
            <a:ext cx="13388340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Цветовая схема бренда разработана для создания современного, технологичного и профессионального впечатления. Каждый цвет играет свою роль в визуальной коммуникации.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1030" y="2194322"/>
            <a:ext cx="6605468" cy="2826782"/>
          </a:xfrm>
          <a:prstGeom prst="roundRect">
            <a:avLst>
              <a:gd name="adj" fmla="val 9417"/>
            </a:avLst>
          </a:prstGeom>
          <a:solidFill>
            <a:srgbClr val="F3F4E9"/>
          </a:solidFill>
          <a:ln w="7620">
            <a:solidFill>
              <a:srgbClr val="5F68A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6053" y="2379345"/>
            <a:ext cx="532328" cy="532328"/>
          </a:xfrm>
          <a:prstGeom prst="roundRect">
            <a:avLst>
              <a:gd name="adj" fmla="val 17175662"/>
            </a:avLst>
          </a:prstGeom>
          <a:solidFill>
            <a:srgbClr val="5F68A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381" y="2525673"/>
            <a:ext cx="239554" cy="2395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06053" y="3089077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Soft Purple-Blue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6053" y="3487341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HEX: #5F68A5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6053" y="3877747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RGB: 95, 104, 165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06053" y="4268153"/>
            <a:ext cx="623542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Основной корпоративный цвет, символизирующий инновации и профессионализм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3902" y="2194322"/>
            <a:ext cx="6605468" cy="2826782"/>
          </a:xfrm>
          <a:prstGeom prst="roundRect">
            <a:avLst>
              <a:gd name="adj" fmla="val 9417"/>
            </a:avLst>
          </a:prstGeom>
          <a:solidFill>
            <a:srgbClr val="F3F4E9"/>
          </a:solidFill>
          <a:ln w="7620">
            <a:solidFill>
              <a:srgbClr val="5F891D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588925" y="2379345"/>
            <a:ext cx="532328" cy="532328"/>
          </a:xfrm>
          <a:prstGeom prst="roundRect">
            <a:avLst>
              <a:gd name="adj" fmla="val 17175662"/>
            </a:avLst>
          </a:prstGeom>
          <a:solidFill>
            <a:srgbClr val="5F891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5253" y="2525673"/>
            <a:ext cx="239554" cy="23955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88925" y="3089077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Fresh Olive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88925" y="3487341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HEX: #5F891D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588925" y="3877747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RGB: 95, 137, 29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7588925" y="4268153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Акцентный цвет, представляющий рост и развитие технологий</a:t>
            </a:r>
            <a:endParaRPr lang="en-US" sz="1350" dirty="0"/>
          </a:p>
        </p:txBody>
      </p:sp>
      <p:sp>
        <p:nvSpPr>
          <p:cNvPr id="18" name="Shape 14"/>
          <p:cNvSpPr/>
          <p:nvPr/>
        </p:nvSpPr>
        <p:spPr>
          <a:xfrm>
            <a:off x="621030" y="5198507"/>
            <a:ext cx="6605468" cy="2542818"/>
          </a:xfrm>
          <a:prstGeom prst="roundRect">
            <a:avLst>
              <a:gd name="adj" fmla="val 10469"/>
            </a:avLst>
          </a:prstGeom>
          <a:solidFill>
            <a:srgbClr val="F3F4E9"/>
          </a:solidFill>
          <a:ln w="7620">
            <a:solidFill>
              <a:srgbClr val="F3F4E9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806053" y="5383530"/>
            <a:ext cx="532328" cy="532328"/>
          </a:xfrm>
          <a:prstGeom prst="roundRect">
            <a:avLst>
              <a:gd name="adj" fmla="val 17175662"/>
            </a:avLst>
          </a:prstGeom>
          <a:solidFill>
            <a:srgbClr val="F3F4E9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381" y="5529858"/>
            <a:ext cx="239554" cy="23955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06053" y="6093262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Sandy Pearl</a:t>
            </a:r>
            <a:endParaRPr lang="en-US" sz="1800" dirty="0"/>
          </a:p>
        </p:txBody>
      </p:sp>
      <p:sp>
        <p:nvSpPr>
          <p:cNvPr id="22" name="Text 17"/>
          <p:cNvSpPr/>
          <p:nvPr/>
        </p:nvSpPr>
        <p:spPr>
          <a:xfrm>
            <a:off x="806053" y="6491526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HEX: #F3F4E9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806053" y="6881932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RGB: 243, 244, 233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806053" y="7272338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Светлый фоновый цвет для создания чистого пространства</a:t>
            </a:r>
            <a:endParaRPr lang="en-US" sz="1350" dirty="0"/>
          </a:p>
        </p:txBody>
      </p:sp>
      <p:sp>
        <p:nvSpPr>
          <p:cNvPr id="25" name="Shape 20"/>
          <p:cNvSpPr/>
          <p:nvPr/>
        </p:nvSpPr>
        <p:spPr>
          <a:xfrm>
            <a:off x="7403902" y="5198507"/>
            <a:ext cx="6605468" cy="2542818"/>
          </a:xfrm>
          <a:prstGeom prst="roundRect">
            <a:avLst>
              <a:gd name="adj" fmla="val 10469"/>
            </a:avLst>
          </a:prstGeom>
          <a:solidFill>
            <a:srgbClr val="F3F4E9"/>
          </a:solidFill>
          <a:ln w="7620">
            <a:solidFill>
              <a:srgbClr val="151515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7588925" y="5383530"/>
            <a:ext cx="532328" cy="532328"/>
          </a:xfrm>
          <a:prstGeom prst="roundRect">
            <a:avLst>
              <a:gd name="adj" fmla="val 17175662"/>
            </a:avLst>
          </a:prstGeom>
          <a:solidFill>
            <a:srgbClr val="151515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5253" y="5529858"/>
            <a:ext cx="239554" cy="239554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588925" y="6093262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Almost Black</a:t>
            </a:r>
            <a:endParaRPr lang="en-US" sz="1800" dirty="0"/>
          </a:p>
        </p:txBody>
      </p:sp>
      <p:sp>
        <p:nvSpPr>
          <p:cNvPr id="29" name="Text 23"/>
          <p:cNvSpPr/>
          <p:nvPr/>
        </p:nvSpPr>
        <p:spPr>
          <a:xfrm>
            <a:off x="7588925" y="6491526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HEX: #151515</a:t>
            </a:r>
            <a:endParaRPr lang="en-US" sz="1350" dirty="0"/>
          </a:p>
        </p:txBody>
      </p:sp>
      <p:sp>
        <p:nvSpPr>
          <p:cNvPr id="30" name="Text 24"/>
          <p:cNvSpPr/>
          <p:nvPr/>
        </p:nvSpPr>
        <p:spPr>
          <a:xfrm>
            <a:off x="7588925" y="6881932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RGB: 21, 21, 21</a:t>
            </a:r>
            <a:endParaRPr lang="en-US" sz="1350" dirty="0"/>
          </a:p>
        </p:txBody>
      </p:sp>
      <p:sp>
        <p:nvSpPr>
          <p:cNvPr id="31" name="Text 25"/>
          <p:cNvSpPr/>
          <p:nvPr/>
        </p:nvSpPr>
        <p:spPr>
          <a:xfrm>
            <a:off x="7588925" y="7272338"/>
            <a:ext cx="623542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Темный цвет для текста и контрастных элементов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758309" y="1489710"/>
            <a:ext cx="60817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Применение цветов</a:t>
            </a:r>
            <a:endParaRPr lang="en-US" sz="445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309" y="2527340"/>
            <a:ext cx="1083231" cy="1612702"/>
          </a:xfrm>
          <a:prstGeom prst="rect">
            <a:avLst/>
          </a:prstGeom>
          <a:noFill/>
        </p:spPr>
      </p:pic>
      <p:sp>
        <p:nvSpPr>
          <p:cNvPr id="5" name="Text 1"/>
          <p:cNvSpPr/>
          <p:nvPr/>
        </p:nvSpPr>
        <p:spPr>
          <a:xfrm>
            <a:off x="2058114" y="27439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Документация</a:t>
            </a:r>
            <a:endParaRPr lang="en-US" sz="22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58114" y="3230047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Используйте Soft Purple-Blue для заголовков и Fresh Olive для акцентов</a:t>
            </a:r>
            <a:endParaRPr lang="en-US" sz="17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309" y="4140041"/>
            <a:ext cx="1083231" cy="1299924"/>
          </a:xfrm>
          <a:prstGeom prst="rect">
            <a:avLst/>
          </a:prstGeom>
          <a:noFill/>
        </p:spPr>
      </p:pic>
      <p:sp>
        <p:nvSpPr>
          <p:cNvPr id="8" name="Text 3"/>
          <p:cNvSpPr/>
          <p:nvPr/>
        </p:nvSpPr>
        <p:spPr>
          <a:xfrm>
            <a:off x="2058114" y="4356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Цифровые медиа</a:t>
            </a:r>
            <a:endParaRPr lang="en-US" sz="22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58114" y="4842748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Sandy Pearl как основной фон, Almost Black для текста</a:t>
            </a:r>
            <a:endParaRPr lang="en-US" sz="17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309" y="5439966"/>
            <a:ext cx="1083231" cy="1299924"/>
          </a:xfrm>
          <a:prstGeom prst="rect">
            <a:avLst/>
          </a:prstGeom>
          <a:noFill/>
        </p:spPr>
      </p:pic>
      <p:sp>
        <p:nvSpPr>
          <p:cNvPr id="11" name="Text 5"/>
          <p:cNvSpPr/>
          <p:nvPr/>
        </p:nvSpPr>
        <p:spPr>
          <a:xfrm>
            <a:off x="2058114" y="5656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F891D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Презентации</a:t>
            </a:r>
            <a:endParaRPr lang="en-US" sz="2200" b="1" dirty="0">
              <a:solidFill>
                <a:srgbClr val="5F891D"/>
              </a:solidFill>
              <a:latin typeface="Bebas Neue Pro" panose="020B0406020202050201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58114" y="6142673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Баланс всех четырех цветов для визуальной гармонии</a:t>
            </a:r>
            <a:endParaRPr lang="en-US" sz="17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8023"/>
            <a:ext cx="8141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Логотип: Основные версии</a:t>
            </a:r>
            <a:endParaRPr lang="en-US" sz="445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7400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Логотип ассоциации представлен в нескольких вариантах для различных применений. Основной элемент — зеленый треугольник в круге — символизирует направленность, инновации и целостность.</a:t>
            </a:r>
            <a:endParaRPr lang="en-US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943EC4-4648-F94C-A499-698EE4B4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090" y="0"/>
            <a:ext cx="11542560" cy="106588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F6C35F-CCEC-EB4F-8AF1-E0B9D9526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001" y="-342899"/>
            <a:ext cx="6480000" cy="59838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08D293-9496-F442-8A51-286290818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75" y="-342899"/>
            <a:ext cx="6480000" cy="59838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36692" y="340758"/>
            <a:ext cx="51221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Расширенные варианты логотипа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807983" y="1024774"/>
            <a:ext cx="173116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600" b="1" dirty="0">
                <a:solidFill>
                  <a:srgbClr val="151515"/>
                </a:solidFill>
                <a:latin typeface="Barlow Medium" pitchFamily="2" charset="0"/>
                <a:ea typeface="Barlow Bold" pitchFamily="34" charset="-122"/>
                <a:cs typeface="Barlow Bold" pitchFamily="34" charset="-120"/>
              </a:rPr>
              <a:t>Английская версия</a:t>
            </a:r>
            <a:endParaRPr lang="en-US" sz="3600" b="1" dirty="0">
              <a:solidFill>
                <a:srgbClr val="151515"/>
              </a:solidFill>
              <a:latin typeface="Barlow Medium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926606" y="1067638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600" b="1" dirty="0">
                <a:solidFill>
                  <a:srgbClr val="151515"/>
                </a:solidFill>
                <a:latin typeface="Barlow Medium" pitchFamily="2" charset="0"/>
                <a:ea typeface="Barlow Bold" pitchFamily="34" charset="-122"/>
                <a:cs typeface="Barlow Bold" pitchFamily="34" charset="-120"/>
              </a:rPr>
              <a:t>Русская версия</a:t>
            </a:r>
            <a:endParaRPr lang="en-US" sz="3600" b="1" dirty="0">
              <a:solidFill>
                <a:srgbClr val="151515"/>
              </a:solidFill>
              <a:latin typeface="Barlow Medium" pitchFamily="2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379095" y="1605260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Используйте расширенные версии логотипа для официальных документов, презентаций и международных коммуникаций.</a:t>
            </a:r>
            <a:endParaRPr lang="en-US" sz="8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E81886-F483-D143-882E-45B232F73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992" y="4114800"/>
            <a:ext cx="5504650" cy="50832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34B1586-FF10-D64F-9D6C-4B4814B23E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6257" y="4054796"/>
            <a:ext cx="5504650" cy="5083200"/>
          </a:xfrm>
          <a:prstGeom prst="rect">
            <a:avLst/>
          </a:prstGeom>
        </p:spPr>
      </p:pic>
      <p:sp>
        <p:nvSpPr>
          <p:cNvPr id="22" name="4-конечная звезда 21">
            <a:extLst>
              <a:ext uri="{FF2B5EF4-FFF2-40B4-BE49-F238E27FC236}">
                <a16:creationId xmlns:a16="http://schemas.microsoft.com/office/drawing/2014/main" id="{10BD3778-5C2F-4040-A4E9-7B91BD12EDD8}"/>
              </a:ext>
            </a:extLst>
          </p:cNvPr>
          <p:cNvSpPr/>
          <p:nvPr/>
        </p:nvSpPr>
        <p:spPr>
          <a:xfrm>
            <a:off x="1982690" y="2096096"/>
            <a:ext cx="9340906" cy="4717095"/>
          </a:xfrm>
          <a:prstGeom prst="star4">
            <a:avLst>
              <a:gd name="adj" fmla="val 384"/>
            </a:avLst>
          </a:prstGeom>
          <a:solidFill>
            <a:srgbClr val="1515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  <a:solidFill>
            <a:srgbClr val="F3F4E9"/>
          </a:solidFill>
        </p:spPr>
      </p:pic>
      <p:sp>
        <p:nvSpPr>
          <p:cNvPr id="3" name="Text 0"/>
          <p:cNvSpPr/>
          <p:nvPr/>
        </p:nvSpPr>
        <p:spPr>
          <a:xfrm>
            <a:off x="758309" y="1118949"/>
            <a:ext cx="6344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Символика логотипа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494121"/>
            <a:ext cx="37053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2663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Треугольник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758309" y="3149441"/>
            <a:ext cx="380181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 err="1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Символизирует</a:t>
            </a:r>
            <a:r>
              <a:rPr lang="ru-RU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 err="1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направленность</a:t>
            </a: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 вперед, стремление к инновациям и прогрессу в цифровых технологиях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28" y="2515672"/>
            <a:ext cx="37054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0228" y="2663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Круг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4680228" y="3149441"/>
            <a:ext cx="370546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Представляет целостность, объединение профессионалов и непрерывное развитие ассоциации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577840"/>
            <a:ext cx="7627382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309" y="5768697"/>
            <a:ext cx="3056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Цветовое сочетание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8309" y="62548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Зеленый и фиолетовый создают контраст, отражающий баланс роста и технологичности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33230"/>
            <a:ext cx="102711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5F68A5"/>
                </a:solidFill>
                <a:latin typeface="Bebas Neue Pro" panose="020B0406020202050201" pitchFamily="34" charset="0"/>
                <a:ea typeface="Barlow Bold" pitchFamily="34" charset="-122"/>
                <a:cs typeface="Barlow Bold" pitchFamily="34" charset="-120"/>
              </a:rPr>
              <a:t>Правила использования логотипа</a:t>
            </a:r>
            <a:endParaRPr lang="en-US" sz="4800" b="1" dirty="0">
              <a:solidFill>
                <a:srgbClr val="5F68A5"/>
              </a:solidFill>
              <a:latin typeface="Bebas Neue Pro" panose="020B0406020202050201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179207"/>
            <a:ext cx="4226838" cy="3017044"/>
          </a:xfrm>
          <a:prstGeom prst="roundRect">
            <a:avLst>
              <a:gd name="adj" fmla="val 107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8789" y="3209687"/>
            <a:ext cx="4165878" cy="649962"/>
          </a:xfrm>
          <a:prstGeom prst="roundRect">
            <a:avLst>
              <a:gd name="adj" fmla="val 44374"/>
            </a:avLst>
          </a:prstGeom>
          <a:solidFill>
            <a:srgbClr val="5F891D">
              <a:alpha val="50000"/>
            </a:srgbClr>
          </a:solidFill>
          <a:ln/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1</a:t>
            </a:r>
          </a:p>
        </p:txBody>
      </p:sp>
      <p:sp>
        <p:nvSpPr>
          <p:cNvPr id="6" name="Text 4"/>
          <p:cNvSpPr/>
          <p:nvPr/>
        </p:nvSpPr>
        <p:spPr>
          <a:xfrm>
            <a:off x="1005364" y="4076224"/>
            <a:ext cx="34332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Минимальный размер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005364" y="4562356"/>
            <a:ext cx="373272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Логотип должен быть не менее 40px в высоту для цифровых медиа и 15mm для печатных материалов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1722" y="3179207"/>
            <a:ext cx="4226838" cy="3017044"/>
          </a:xfrm>
          <a:prstGeom prst="roundRect">
            <a:avLst>
              <a:gd name="adj" fmla="val 107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2202" y="3209687"/>
            <a:ext cx="4165878" cy="649962"/>
          </a:xfrm>
          <a:prstGeom prst="roundRect">
            <a:avLst>
              <a:gd name="adj" fmla="val 44374"/>
            </a:avLst>
          </a:prstGeom>
          <a:solidFill>
            <a:srgbClr val="5F891D">
              <a:alpha val="50000"/>
            </a:srgbClr>
          </a:solidFill>
          <a:ln/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2</a:t>
            </a:r>
          </a:p>
        </p:txBody>
      </p:sp>
      <p:sp>
        <p:nvSpPr>
          <p:cNvPr id="11" name="Text 9"/>
          <p:cNvSpPr/>
          <p:nvPr/>
        </p:nvSpPr>
        <p:spPr>
          <a:xfrm>
            <a:off x="5448776" y="40762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Защитное поле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48776" y="4562356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Вокруг логотипа должно быть свободное пространство, равное высоте символа круга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5134" y="3179207"/>
            <a:ext cx="4226957" cy="3017044"/>
          </a:xfrm>
          <a:prstGeom prst="roundRect">
            <a:avLst>
              <a:gd name="adj" fmla="val 107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5614" y="3209687"/>
            <a:ext cx="4165997" cy="649962"/>
          </a:xfrm>
          <a:prstGeom prst="roundRect">
            <a:avLst>
              <a:gd name="adj" fmla="val 44374"/>
            </a:avLst>
          </a:prstGeom>
          <a:solidFill>
            <a:srgbClr val="5F891D">
              <a:alpha val="50000"/>
            </a:srgbClr>
          </a:solidFill>
          <a:ln/>
        </p:spPr>
        <p:txBody>
          <a:bodyPr anchor="ctr"/>
          <a:lstStyle/>
          <a:p>
            <a:pPr algn="ctr"/>
            <a:r>
              <a:rPr lang="ru-BE" sz="2400" b="1" dirty="0">
                <a:latin typeface="Bebas Neue Pro" panose="020B0406020202050201" pitchFamily="34" charset="0"/>
              </a:rPr>
              <a:t>3</a:t>
            </a:r>
          </a:p>
        </p:txBody>
      </p:sp>
      <p:sp>
        <p:nvSpPr>
          <p:cNvPr id="16" name="Text 14"/>
          <p:cNvSpPr/>
          <p:nvPr/>
        </p:nvSpPr>
        <p:spPr>
          <a:xfrm>
            <a:off x="9892189" y="4076224"/>
            <a:ext cx="36065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5F891D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Запрещенные действия</a:t>
            </a:r>
            <a:endParaRPr lang="en-US" sz="2800" dirty="0">
              <a:solidFill>
                <a:srgbClr val="5F891D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2189" y="4562356"/>
            <a:ext cx="37328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151515"/>
                </a:solidFill>
                <a:latin typeface="Filena Thin" pitchFamily="2" charset="0"/>
                <a:ea typeface="Montserrat" pitchFamily="34" charset="-122"/>
                <a:cs typeface="Montserrat" pitchFamily="34" charset="-120"/>
              </a:rPr>
              <a:t>Не изменяйте пропорции, не добавляйте эффекты, не меняйте цвета без согласования</a:t>
            </a:r>
            <a:endParaRPr lang="en-US" sz="2000" dirty="0">
              <a:solidFill>
                <a:srgbClr val="151515"/>
              </a:solidFill>
              <a:latin typeface="Filena Thin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897</Words>
  <Application>Microsoft Macintosh PowerPoint</Application>
  <PresentationFormat>Произвольный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Bebas Neue Pro</vt:lpstr>
      <vt:lpstr>Calibri</vt:lpstr>
      <vt:lpstr>Bebas Neue Pro Book</vt:lpstr>
      <vt:lpstr>Arial</vt:lpstr>
      <vt:lpstr>Filena SemiBold</vt:lpstr>
      <vt:lpstr>Filena Thin</vt:lpstr>
      <vt:lpstr>Montserrat</vt:lpstr>
      <vt:lpstr>Barlow Bold</vt:lpstr>
      <vt:lpstr>Bebas Neue Cyrillic</vt:lpstr>
      <vt:lpstr>Barlow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7</cp:revision>
  <dcterms:created xsi:type="dcterms:W3CDTF">2025-12-17T08:24:41Z</dcterms:created>
  <dcterms:modified xsi:type="dcterms:W3CDTF">2025-12-17T19:47:17Z</dcterms:modified>
</cp:coreProperties>
</file>